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5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6ACF9-9144-486D-BBB1-ABD0DDFA70B7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A9C3D-D1A0-44E4-A132-D137EBEF9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4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86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57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62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79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70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17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90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15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22E1-2FA6-4DF1-A5A8-11D75C0A7E8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71535-6B0E-4197-AE3F-4A17CCC8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22E1-2FA6-4DF1-A5A8-11D75C0A7E8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71535-6B0E-4197-AE3F-4A17CCC8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80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22E1-2FA6-4DF1-A5A8-11D75C0A7E8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71535-6B0E-4197-AE3F-4A17CCC8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53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81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66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4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008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197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437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3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22E1-2FA6-4DF1-A5A8-11D75C0A7E8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71535-6B0E-4197-AE3F-4A17CCC8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9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22E1-2FA6-4DF1-A5A8-11D75C0A7E8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71535-6B0E-4197-AE3F-4A17CCC8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39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22E1-2FA6-4DF1-A5A8-11D75C0A7E8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71535-6B0E-4197-AE3F-4A17CCC8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51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22E1-2FA6-4DF1-A5A8-11D75C0A7E8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71535-6B0E-4197-AE3F-4A17CCC8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6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22E1-2FA6-4DF1-A5A8-11D75C0A7E8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71535-6B0E-4197-AE3F-4A17CCC8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48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22E1-2FA6-4DF1-A5A8-11D75C0A7E8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71535-6B0E-4197-AE3F-4A17CCC8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24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22E1-2FA6-4DF1-A5A8-11D75C0A7E8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71535-6B0E-4197-AE3F-4A17CCC8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42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22E1-2FA6-4DF1-A5A8-11D75C0A7E8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71535-6B0E-4197-AE3F-4A17CCC8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43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222E1-2FA6-4DF1-A5A8-11D75C0A7E8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71535-6B0E-4197-AE3F-4A17CCC8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1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76224" y="880070"/>
            <a:ext cx="6544369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Professional Practice Group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661492" y="189587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Group Members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661492" y="2474616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b="1" dirty="0" err="1" smtClean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</a:rPr>
              <a:t>Samaima</a:t>
            </a:r>
            <a:r>
              <a:rPr lang="en-US" b="1" dirty="0" smtClean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</a:rPr>
              <a:t> Tariq </a:t>
            </a:r>
          </a:p>
        </p:txBody>
      </p:sp>
      <p:sp>
        <p:nvSpPr>
          <p:cNvPr id="5" name="Text 3"/>
          <p:cNvSpPr/>
          <p:nvPr/>
        </p:nvSpPr>
        <p:spPr>
          <a:xfrm>
            <a:off x="661492" y="2843114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b="1" dirty="0" err="1" smtClean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</a:rPr>
              <a:t>Tehreem</a:t>
            </a:r>
            <a:r>
              <a:rPr lang="en-US" b="1" dirty="0" smtClean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</a:rPr>
              <a:t> </a:t>
            </a:r>
            <a:r>
              <a:rPr lang="en-US" b="1" dirty="0" err="1" smtClean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</a:rPr>
              <a:t>Javed</a:t>
            </a:r>
            <a:endParaRPr lang="en-US" b="1" dirty="0"/>
          </a:p>
        </p:txBody>
      </p:sp>
      <p:sp>
        <p:nvSpPr>
          <p:cNvPr id="6" name="Text 4"/>
          <p:cNvSpPr/>
          <p:nvPr/>
        </p:nvSpPr>
        <p:spPr>
          <a:xfrm>
            <a:off x="661492" y="3211612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b="1" dirty="0" smtClean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</a:rPr>
              <a:t>Abdul Rehman</a:t>
            </a:r>
            <a:endParaRPr lang="en-US" b="1" dirty="0"/>
          </a:p>
        </p:txBody>
      </p:sp>
      <p:sp>
        <p:nvSpPr>
          <p:cNvPr id="7" name="Text 5"/>
          <p:cNvSpPr/>
          <p:nvPr/>
        </p:nvSpPr>
        <p:spPr>
          <a:xfrm>
            <a:off x="661492" y="403186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Section</a:t>
            </a:r>
            <a:endParaRPr lang="en-US" sz="2400" b="1" dirty="0"/>
          </a:p>
        </p:txBody>
      </p:sp>
      <p:sp>
        <p:nvSpPr>
          <p:cNvPr id="8" name="Text 6"/>
          <p:cNvSpPr/>
          <p:nvPr/>
        </p:nvSpPr>
        <p:spPr>
          <a:xfrm>
            <a:off x="661492" y="4549697"/>
            <a:ext cx="674939" cy="295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chemeClr val="bg1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Y4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8651942" y="514025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Instructor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8215843" y="5674677"/>
            <a:ext cx="3755763" cy="400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Dr. Muhammad Aamir Hashmi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228" y="6432561"/>
            <a:ext cx="1565771" cy="336447"/>
          </a:xfrm>
          <a:prstGeom prst="rect">
            <a:avLst/>
          </a:prstGeom>
        </p:spPr>
      </p:pic>
      <p:sp>
        <p:nvSpPr>
          <p:cNvPr id="14" name="Flowchart: Process 13"/>
          <p:cNvSpPr/>
          <p:nvPr/>
        </p:nvSpPr>
        <p:spPr>
          <a:xfrm>
            <a:off x="-1" y="6667995"/>
            <a:ext cx="12192000" cy="337625"/>
          </a:xfrm>
          <a:prstGeom prst="flowChartProcess">
            <a:avLst/>
          </a:prstGeom>
          <a:solidFill>
            <a:srgbClr val="B85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Process 14"/>
          <p:cNvSpPr/>
          <p:nvPr/>
        </p:nvSpPr>
        <p:spPr>
          <a:xfrm rot="16200000">
            <a:off x="8788471" y="3188261"/>
            <a:ext cx="7005620" cy="629097"/>
          </a:xfrm>
          <a:prstGeom prst="flowChartProcess">
            <a:avLst/>
          </a:prstGeom>
          <a:solidFill>
            <a:srgbClr val="B85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0"/>
            <a:ext cx="12605830" cy="7005620"/>
            <a:chOff x="0" y="0"/>
            <a:chExt cx="12605830" cy="7005620"/>
          </a:xfrm>
        </p:grpSpPr>
        <p:sp>
          <p:nvSpPr>
            <p:cNvPr id="16" name="Flowchart: Process 15"/>
            <p:cNvSpPr/>
            <p:nvPr/>
          </p:nvSpPr>
          <p:spPr>
            <a:xfrm>
              <a:off x="0" y="6667995"/>
              <a:ext cx="12192000" cy="337625"/>
            </a:xfrm>
            <a:prstGeom prst="flowChartProcess">
              <a:avLst/>
            </a:prstGeom>
            <a:solidFill>
              <a:srgbClr val="B85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Process 16"/>
            <p:cNvSpPr/>
            <p:nvPr/>
          </p:nvSpPr>
          <p:spPr>
            <a:xfrm rot="16200000">
              <a:off x="8788472" y="3188261"/>
              <a:ext cx="7005620" cy="629097"/>
            </a:xfrm>
            <a:prstGeom prst="flowChartProcess">
              <a:avLst/>
            </a:prstGeom>
            <a:solidFill>
              <a:srgbClr val="B85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10784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951254" y="2053884"/>
            <a:ext cx="6836589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400" b="1" dirty="0" err="1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InnoVision</a:t>
            </a:r>
            <a:r>
              <a:rPr lang="en-US" sz="4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Technologies Pvt Ltd.</a:t>
            </a:r>
          </a:p>
        </p:txBody>
      </p:sp>
      <p:sp>
        <p:nvSpPr>
          <p:cNvPr id="4" name="Text 1"/>
          <p:cNvSpPr/>
          <p:nvPr/>
        </p:nvSpPr>
        <p:spPr>
          <a:xfrm>
            <a:off x="4951254" y="3446526"/>
            <a:ext cx="6297018" cy="1216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Our company, </a:t>
            </a:r>
            <a:r>
              <a:rPr lang="en-US" b="1" dirty="0" err="1">
                <a:solidFill>
                  <a:schemeClr val="bg1"/>
                </a:solidFill>
              </a:rPr>
              <a:t>InnoVision</a:t>
            </a:r>
            <a:r>
              <a:rPr lang="en-US" b="1" dirty="0">
                <a:solidFill>
                  <a:schemeClr val="bg1"/>
                </a:solidFill>
              </a:rPr>
              <a:t> Technologies</a:t>
            </a:r>
            <a:r>
              <a:rPr lang="en-US" dirty="0">
                <a:solidFill>
                  <a:schemeClr val="bg1"/>
                </a:solidFill>
              </a:rPr>
              <a:t>, is registered as a Private Limited (</a:t>
            </a:r>
            <a:r>
              <a:rPr lang="en-US" dirty="0" err="1">
                <a:solidFill>
                  <a:schemeClr val="bg1"/>
                </a:solidFill>
              </a:rPr>
              <a:t>Pvt</a:t>
            </a:r>
            <a:r>
              <a:rPr lang="en-US" dirty="0">
                <a:solidFill>
                  <a:schemeClr val="bg1"/>
                </a:solidFill>
              </a:rPr>
              <a:t> Ltd) company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A private limited company is a type of business structure where ownership is restricted, typically to a smaller group of shareholders, and shares are not publicly traded.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228" y="6432561"/>
            <a:ext cx="1565771" cy="33644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0"/>
            <a:ext cx="12605830" cy="7005620"/>
            <a:chOff x="0" y="0"/>
            <a:chExt cx="12605830" cy="7005620"/>
          </a:xfrm>
        </p:grpSpPr>
        <p:sp>
          <p:nvSpPr>
            <p:cNvPr id="7" name="Flowchart: Process 6"/>
            <p:cNvSpPr/>
            <p:nvPr/>
          </p:nvSpPr>
          <p:spPr>
            <a:xfrm>
              <a:off x="0" y="6667995"/>
              <a:ext cx="12192000" cy="337625"/>
            </a:xfrm>
            <a:prstGeom prst="flowChartProcess">
              <a:avLst/>
            </a:prstGeom>
            <a:solidFill>
              <a:srgbClr val="B85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lowchart: Process 7"/>
            <p:cNvSpPr/>
            <p:nvPr/>
          </p:nvSpPr>
          <p:spPr>
            <a:xfrm rot="16200000">
              <a:off x="8788472" y="3188261"/>
              <a:ext cx="7005620" cy="629097"/>
            </a:xfrm>
            <a:prstGeom prst="flowChartProcess">
              <a:avLst/>
            </a:prstGeom>
            <a:solidFill>
              <a:srgbClr val="B85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403" y="330444"/>
            <a:ext cx="1723440" cy="172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1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814216"/>
            <a:ext cx="9533235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AI-Based Virtual Interior Design Platform</a:t>
            </a:r>
          </a:p>
        </p:txBody>
      </p:sp>
      <p:sp>
        <p:nvSpPr>
          <p:cNvPr id="3" name="Text 1"/>
          <p:cNvSpPr/>
          <p:nvPr/>
        </p:nvSpPr>
        <p:spPr>
          <a:xfrm>
            <a:off x="661492" y="287734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Product Overview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61492" y="3361630"/>
            <a:ext cx="3315097" cy="1921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375"/>
              </a:lnSpc>
            </a:pPr>
            <a:r>
              <a:rPr lang="en-US" dirty="0" smtClean="0">
                <a:solidFill>
                  <a:schemeClr val="bg1"/>
                </a:solidFill>
              </a:rPr>
              <a:t>It provides </a:t>
            </a:r>
            <a:r>
              <a:rPr lang="en-US" dirty="0">
                <a:solidFill>
                  <a:schemeClr val="bg1"/>
                </a:solidFill>
              </a:rPr>
              <a:t>AI-powered interior design solutions, allowing users to visualize, customize, and implement their ideal living spaces. </a:t>
            </a:r>
            <a:r>
              <a:rPr lang="en-US" sz="1458" dirty="0" smtClean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and </a:t>
            </a:r>
            <a:r>
              <a:rPr lang="en-US" sz="1458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ideal living spaces using AI, 3D modeling, and AR.</a:t>
            </a:r>
            <a:endParaRPr lang="en-US" sz="1458" dirty="0">
              <a:solidFill>
                <a:schemeClr val="bg1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107" y="2900958"/>
            <a:ext cx="3315097" cy="179089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226723" y="287734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Market Potential</a:t>
            </a:r>
            <a:endParaRPr lang="en-US" sz="1833" dirty="0"/>
          </a:p>
        </p:txBody>
      </p:sp>
      <p:sp>
        <p:nvSpPr>
          <p:cNvPr id="7" name="Text 4"/>
          <p:cNvSpPr/>
          <p:nvPr/>
        </p:nvSpPr>
        <p:spPr>
          <a:xfrm>
            <a:off x="8226722" y="3361631"/>
            <a:ext cx="3315097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375"/>
              </a:lnSpc>
            </a:pPr>
            <a:r>
              <a:rPr lang="en-US" dirty="0">
                <a:solidFill>
                  <a:schemeClr val="bg1"/>
                </a:solidFill>
              </a:rPr>
              <a:t>Target Audience: Homeowners, interior designers, and real estate agencies. - Competitive Advantage: Personalized AI recommendations, AR integration, and affordability.</a:t>
            </a:r>
            <a:endParaRPr lang="en-US" sz="1458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228" y="6432561"/>
            <a:ext cx="1565771" cy="33644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0"/>
            <a:ext cx="12605830" cy="7005620"/>
            <a:chOff x="0" y="0"/>
            <a:chExt cx="12605830" cy="7005620"/>
          </a:xfrm>
        </p:grpSpPr>
        <p:sp>
          <p:nvSpPr>
            <p:cNvPr id="10" name="Flowchart: Process 9"/>
            <p:cNvSpPr/>
            <p:nvPr/>
          </p:nvSpPr>
          <p:spPr>
            <a:xfrm>
              <a:off x="0" y="6667995"/>
              <a:ext cx="12192000" cy="337625"/>
            </a:xfrm>
            <a:prstGeom prst="flowChartProcess">
              <a:avLst/>
            </a:prstGeom>
            <a:solidFill>
              <a:srgbClr val="B85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Process 10"/>
            <p:cNvSpPr/>
            <p:nvPr/>
          </p:nvSpPr>
          <p:spPr>
            <a:xfrm rot="16200000">
              <a:off x="8788472" y="3188261"/>
              <a:ext cx="7005620" cy="629097"/>
            </a:xfrm>
            <a:prstGeom prst="flowChartProcess">
              <a:avLst/>
            </a:prstGeom>
            <a:solidFill>
              <a:srgbClr val="B85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7557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1677195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Vision and Mission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492" y="2551311"/>
            <a:ext cx="472480" cy="4724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33492" y="326003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Vision</a:t>
            </a:r>
            <a:endParaRPr lang="en-US" sz="1833" dirty="0"/>
          </a:p>
        </p:txBody>
      </p:sp>
      <p:sp>
        <p:nvSpPr>
          <p:cNvPr id="6" name="Text 2"/>
          <p:cNvSpPr/>
          <p:nvPr/>
        </p:nvSpPr>
        <p:spPr>
          <a:xfrm>
            <a:off x="5233492" y="3668713"/>
            <a:ext cx="3030339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375"/>
              </a:lnSpc>
            </a:pPr>
            <a:r>
              <a:rPr lang="en-US" dirty="0">
                <a:solidFill>
                  <a:schemeClr val="bg1"/>
                </a:solidFill>
              </a:rPr>
              <a:t>To revolutionize interior design by harnessing the power of AI and AR, making personalized design accessible and convenient for everyone</a:t>
            </a:r>
            <a:endParaRPr lang="en-US" sz="1458" dirty="0">
              <a:solidFill>
                <a:schemeClr val="bg1"/>
              </a:solidFill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0070" y="2551311"/>
            <a:ext cx="472480" cy="4724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500070" y="326003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Mission</a:t>
            </a:r>
            <a:endParaRPr lang="en-US" sz="1833" dirty="0"/>
          </a:p>
        </p:txBody>
      </p:sp>
      <p:sp>
        <p:nvSpPr>
          <p:cNvPr id="9" name="Text 4"/>
          <p:cNvSpPr/>
          <p:nvPr/>
        </p:nvSpPr>
        <p:spPr>
          <a:xfrm>
            <a:off x="8500070" y="3668713"/>
            <a:ext cx="3030438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375"/>
              </a:lnSpc>
            </a:pPr>
            <a:r>
              <a:rPr lang="en-US" dirty="0">
                <a:solidFill>
                  <a:schemeClr val="bg1"/>
                </a:solidFill>
              </a:rPr>
              <a:t>To empower individuals and businesses with advanced technology to create beautiful and functional living spaces effortlessly</a:t>
            </a:r>
            <a:endParaRPr lang="en-US" sz="1458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6228" y="6432561"/>
            <a:ext cx="1565771" cy="33644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12605830" cy="7005620"/>
            <a:chOff x="0" y="0"/>
            <a:chExt cx="12605830" cy="7005620"/>
          </a:xfrm>
        </p:grpSpPr>
        <p:sp>
          <p:nvSpPr>
            <p:cNvPr id="12" name="Flowchart: Process 11"/>
            <p:cNvSpPr/>
            <p:nvPr/>
          </p:nvSpPr>
          <p:spPr>
            <a:xfrm>
              <a:off x="0" y="6667995"/>
              <a:ext cx="12192000" cy="337625"/>
            </a:xfrm>
            <a:prstGeom prst="flowChartProcess">
              <a:avLst/>
            </a:prstGeom>
            <a:solidFill>
              <a:srgbClr val="B85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Process 12"/>
            <p:cNvSpPr/>
            <p:nvPr/>
          </p:nvSpPr>
          <p:spPr>
            <a:xfrm rot="16200000">
              <a:off x="8788472" y="3188261"/>
              <a:ext cx="7005620" cy="629097"/>
            </a:xfrm>
            <a:prstGeom prst="flowChartProcess">
              <a:avLst/>
            </a:prstGeom>
            <a:solidFill>
              <a:srgbClr val="B85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959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271" y="481807"/>
            <a:ext cx="8079780" cy="547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Required Documents for Registration</a:t>
            </a:r>
          </a:p>
        </p:txBody>
      </p:sp>
      <p:sp>
        <p:nvSpPr>
          <p:cNvPr id="3" name="Shape 1"/>
          <p:cNvSpPr/>
          <p:nvPr/>
        </p:nvSpPr>
        <p:spPr>
          <a:xfrm>
            <a:off x="613271" y="1379736"/>
            <a:ext cx="394196" cy="394196"/>
          </a:xfrm>
          <a:prstGeom prst="roundRect">
            <a:avLst>
              <a:gd name="adj" fmla="val 18670"/>
            </a:avLst>
          </a:prstGeom>
          <a:solidFill>
            <a:srgbClr val="282D5E"/>
          </a:solidFill>
          <a:ln/>
        </p:spPr>
      </p:sp>
      <p:sp>
        <p:nvSpPr>
          <p:cNvPr id="4" name="Text 2"/>
          <p:cNvSpPr/>
          <p:nvPr/>
        </p:nvSpPr>
        <p:spPr>
          <a:xfrm>
            <a:off x="678905" y="1412528"/>
            <a:ext cx="262831" cy="328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042" dirty="0"/>
          </a:p>
        </p:txBody>
      </p:sp>
      <p:sp>
        <p:nvSpPr>
          <p:cNvPr id="5" name="Text 3"/>
          <p:cNvSpPr/>
          <p:nvPr/>
        </p:nvSpPr>
        <p:spPr>
          <a:xfrm>
            <a:off x="1182687" y="1439962"/>
            <a:ext cx="3208437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Name Reservation Certificate</a:t>
            </a:r>
            <a:endParaRPr lang="en-US" sz="1708" dirty="0"/>
          </a:p>
        </p:txBody>
      </p:sp>
      <p:sp>
        <p:nvSpPr>
          <p:cNvPr id="6" name="Text 4"/>
          <p:cNvSpPr/>
          <p:nvPr/>
        </p:nvSpPr>
        <p:spPr>
          <a:xfrm>
            <a:off x="1182687" y="1818879"/>
            <a:ext cx="10396042" cy="28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75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your company's unique name.</a:t>
            </a:r>
            <a:endParaRPr lang="en-US" sz="1375" dirty="0"/>
          </a:p>
        </p:txBody>
      </p:sp>
      <p:sp>
        <p:nvSpPr>
          <p:cNvPr id="7" name="Shape 5"/>
          <p:cNvSpPr/>
          <p:nvPr/>
        </p:nvSpPr>
        <p:spPr>
          <a:xfrm>
            <a:off x="613271" y="2449612"/>
            <a:ext cx="394196" cy="394196"/>
          </a:xfrm>
          <a:prstGeom prst="roundRect">
            <a:avLst>
              <a:gd name="adj" fmla="val 18670"/>
            </a:avLst>
          </a:prstGeom>
          <a:solidFill>
            <a:srgbClr val="282D5E"/>
          </a:solidFill>
          <a:ln/>
        </p:spPr>
      </p:sp>
      <p:sp>
        <p:nvSpPr>
          <p:cNvPr id="8" name="Text 6"/>
          <p:cNvSpPr/>
          <p:nvPr/>
        </p:nvSpPr>
        <p:spPr>
          <a:xfrm>
            <a:off x="678905" y="2482404"/>
            <a:ext cx="262831" cy="328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042" dirty="0"/>
          </a:p>
        </p:txBody>
      </p:sp>
      <p:sp>
        <p:nvSpPr>
          <p:cNvPr id="9" name="Text 7"/>
          <p:cNvSpPr/>
          <p:nvPr/>
        </p:nvSpPr>
        <p:spPr>
          <a:xfrm>
            <a:off x="1182688" y="2509838"/>
            <a:ext cx="4248448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Memorandum &amp; Articles of Association</a:t>
            </a:r>
            <a:endParaRPr lang="en-US" sz="1708" dirty="0"/>
          </a:p>
        </p:txBody>
      </p:sp>
      <p:sp>
        <p:nvSpPr>
          <p:cNvPr id="10" name="Text 8"/>
          <p:cNvSpPr/>
          <p:nvPr/>
        </p:nvSpPr>
        <p:spPr>
          <a:xfrm>
            <a:off x="1182687" y="2888754"/>
            <a:ext cx="10396042" cy="28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75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Define company objectives and internal regulations.</a:t>
            </a:r>
            <a:endParaRPr lang="en-US" sz="1375" dirty="0"/>
          </a:p>
        </p:txBody>
      </p:sp>
      <p:sp>
        <p:nvSpPr>
          <p:cNvPr id="11" name="Shape 9"/>
          <p:cNvSpPr/>
          <p:nvPr/>
        </p:nvSpPr>
        <p:spPr>
          <a:xfrm>
            <a:off x="613271" y="3519488"/>
            <a:ext cx="394196" cy="394196"/>
          </a:xfrm>
          <a:prstGeom prst="roundRect">
            <a:avLst>
              <a:gd name="adj" fmla="val 18670"/>
            </a:avLst>
          </a:prstGeom>
          <a:solidFill>
            <a:srgbClr val="282D5E"/>
          </a:solidFill>
          <a:ln/>
        </p:spPr>
      </p:sp>
      <p:sp>
        <p:nvSpPr>
          <p:cNvPr id="12" name="Text 10"/>
          <p:cNvSpPr/>
          <p:nvPr/>
        </p:nvSpPr>
        <p:spPr>
          <a:xfrm>
            <a:off x="678905" y="3552279"/>
            <a:ext cx="262831" cy="328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2042" dirty="0"/>
          </a:p>
        </p:txBody>
      </p:sp>
      <p:sp>
        <p:nvSpPr>
          <p:cNvPr id="13" name="Text 11"/>
          <p:cNvSpPr/>
          <p:nvPr/>
        </p:nvSpPr>
        <p:spPr>
          <a:xfrm>
            <a:off x="1182688" y="3579714"/>
            <a:ext cx="219035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Compliance Forms</a:t>
            </a:r>
            <a:endParaRPr lang="en-US" sz="1708" dirty="0"/>
          </a:p>
        </p:txBody>
      </p:sp>
      <p:sp>
        <p:nvSpPr>
          <p:cNvPr id="14" name="Text 12"/>
          <p:cNvSpPr/>
          <p:nvPr/>
        </p:nvSpPr>
        <p:spPr>
          <a:xfrm>
            <a:off x="1182687" y="3958630"/>
            <a:ext cx="10396042" cy="28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75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Submit Forms 1, 21, and 29 for legal compliance.</a:t>
            </a:r>
            <a:endParaRPr lang="en-US" sz="1375" dirty="0"/>
          </a:p>
        </p:txBody>
      </p:sp>
      <p:sp>
        <p:nvSpPr>
          <p:cNvPr id="15" name="Shape 13"/>
          <p:cNvSpPr/>
          <p:nvPr/>
        </p:nvSpPr>
        <p:spPr>
          <a:xfrm>
            <a:off x="613271" y="4589364"/>
            <a:ext cx="394196" cy="394196"/>
          </a:xfrm>
          <a:prstGeom prst="roundRect">
            <a:avLst>
              <a:gd name="adj" fmla="val 18670"/>
            </a:avLst>
          </a:prstGeom>
          <a:solidFill>
            <a:srgbClr val="282D5E"/>
          </a:solidFill>
          <a:ln/>
        </p:spPr>
      </p:sp>
      <p:sp>
        <p:nvSpPr>
          <p:cNvPr id="16" name="Text 14"/>
          <p:cNvSpPr/>
          <p:nvPr/>
        </p:nvSpPr>
        <p:spPr>
          <a:xfrm>
            <a:off x="678905" y="4622155"/>
            <a:ext cx="262831" cy="328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</a:t>
            </a:r>
            <a:endParaRPr lang="en-US" sz="2042" dirty="0"/>
          </a:p>
        </p:txBody>
      </p:sp>
      <p:sp>
        <p:nvSpPr>
          <p:cNvPr id="17" name="Text 15"/>
          <p:cNvSpPr/>
          <p:nvPr/>
        </p:nvSpPr>
        <p:spPr>
          <a:xfrm>
            <a:off x="1182688" y="4649590"/>
            <a:ext cx="3457278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Director Details &amp; Bank Account</a:t>
            </a:r>
            <a:endParaRPr lang="en-US" sz="1708" dirty="0"/>
          </a:p>
        </p:txBody>
      </p:sp>
      <p:sp>
        <p:nvSpPr>
          <p:cNvPr id="18" name="Text 16"/>
          <p:cNvSpPr/>
          <p:nvPr/>
        </p:nvSpPr>
        <p:spPr>
          <a:xfrm>
            <a:off x="1182687" y="5028506"/>
            <a:ext cx="10396042" cy="28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75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CNICs, NTNs, and proof of corporate bank account.</a:t>
            </a:r>
            <a:endParaRPr lang="en-US" sz="1375" dirty="0"/>
          </a:p>
        </p:txBody>
      </p:sp>
      <p:sp>
        <p:nvSpPr>
          <p:cNvPr id="19" name="Shape 17"/>
          <p:cNvSpPr/>
          <p:nvPr/>
        </p:nvSpPr>
        <p:spPr>
          <a:xfrm>
            <a:off x="613271" y="5659240"/>
            <a:ext cx="394196" cy="394196"/>
          </a:xfrm>
          <a:prstGeom prst="roundRect">
            <a:avLst>
              <a:gd name="adj" fmla="val 18670"/>
            </a:avLst>
          </a:prstGeom>
          <a:solidFill>
            <a:srgbClr val="282D5E"/>
          </a:solidFill>
          <a:ln/>
        </p:spPr>
      </p:sp>
      <p:sp>
        <p:nvSpPr>
          <p:cNvPr id="20" name="Text 18"/>
          <p:cNvSpPr/>
          <p:nvPr/>
        </p:nvSpPr>
        <p:spPr>
          <a:xfrm>
            <a:off x="678905" y="5692031"/>
            <a:ext cx="262831" cy="328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5</a:t>
            </a:r>
            <a:endParaRPr lang="en-US" sz="2042" dirty="0"/>
          </a:p>
        </p:txBody>
      </p:sp>
      <p:sp>
        <p:nvSpPr>
          <p:cNvPr id="21" name="Text 19"/>
          <p:cNvSpPr/>
          <p:nvPr/>
        </p:nvSpPr>
        <p:spPr>
          <a:xfrm>
            <a:off x="1182688" y="5719466"/>
            <a:ext cx="219035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Incorporation Fee</a:t>
            </a:r>
            <a:endParaRPr lang="en-US" sz="1708" dirty="0"/>
          </a:p>
        </p:txBody>
      </p:sp>
      <p:sp>
        <p:nvSpPr>
          <p:cNvPr id="22" name="Text 20"/>
          <p:cNvSpPr/>
          <p:nvPr/>
        </p:nvSpPr>
        <p:spPr>
          <a:xfrm>
            <a:off x="1182687" y="6098382"/>
            <a:ext cx="10396042" cy="28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75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Pay via the SECP portal.</a:t>
            </a:r>
            <a:endParaRPr lang="en-US" sz="1375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228" y="6432561"/>
            <a:ext cx="1565771" cy="336447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0" y="0"/>
            <a:ext cx="12605830" cy="7005620"/>
            <a:chOff x="0" y="0"/>
            <a:chExt cx="12605830" cy="7005620"/>
          </a:xfrm>
        </p:grpSpPr>
        <p:sp>
          <p:nvSpPr>
            <p:cNvPr id="25" name="Flowchart: Process 24"/>
            <p:cNvSpPr/>
            <p:nvPr/>
          </p:nvSpPr>
          <p:spPr>
            <a:xfrm>
              <a:off x="0" y="6667995"/>
              <a:ext cx="12192000" cy="337625"/>
            </a:xfrm>
            <a:prstGeom prst="flowChartProcess">
              <a:avLst/>
            </a:prstGeom>
            <a:solidFill>
              <a:srgbClr val="B85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Process 25"/>
            <p:cNvSpPr/>
            <p:nvPr/>
          </p:nvSpPr>
          <p:spPr>
            <a:xfrm rot="16200000">
              <a:off x="8788472" y="3188261"/>
              <a:ext cx="7005620" cy="629097"/>
            </a:xfrm>
            <a:prstGeom prst="flowChartProcess">
              <a:avLst/>
            </a:prstGeom>
            <a:solidFill>
              <a:srgbClr val="B85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06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4807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2989660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HR </a:t>
            </a:r>
            <a:r>
              <a:rPr lang="en-US" sz="4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Policy</a:t>
            </a:r>
          </a:p>
        </p:txBody>
      </p:sp>
      <p:sp>
        <p:nvSpPr>
          <p:cNvPr id="4" name="Shape 1"/>
          <p:cNvSpPr/>
          <p:nvPr/>
        </p:nvSpPr>
        <p:spPr>
          <a:xfrm>
            <a:off x="661492" y="3863777"/>
            <a:ext cx="5339953" cy="1089124"/>
          </a:xfrm>
          <a:prstGeom prst="roundRect">
            <a:avLst>
              <a:gd name="adj" fmla="val 7289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850504" y="405278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 smtClean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Training Program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850503" y="4461471"/>
            <a:ext cx="496193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chemeClr val="bg1"/>
                </a:solidFill>
              </a:rPr>
              <a:t>Provide training in AI, AR, and interior design trends</a:t>
            </a:r>
            <a:r>
              <a:rPr lang="en-US" sz="1458" dirty="0" smtClean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458" dirty="0">
              <a:solidFill>
                <a:schemeClr val="bg1"/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6190457" y="3863777"/>
            <a:ext cx="5340053" cy="1089124"/>
          </a:xfrm>
          <a:prstGeom prst="roundRect">
            <a:avLst>
              <a:gd name="adj" fmla="val 7289"/>
            </a:avLst>
          </a:prstGeom>
          <a:solidFill>
            <a:srgbClr val="282D5E"/>
          </a:solidFill>
          <a:ln/>
        </p:spPr>
      </p:sp>
      <p:sp>
        <p:nvSpPr>
          <p:cNvPr id="8" name="Text 5"/>
          <p:cNvSpPr/>
          <p:nvPr/>
        </p:nvSpPr>
        <p:spPr>
          <a:xfrm>
            <a:off x="6379469" y="4027786"/>
            <a:ext cx="3214474" cy="32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 smtClean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Software Development Team</a:t>
            </a:r>
            <a:endParaRPr lang="en-US" sz="1833" dirty="0"/>
          </a:p>
        </p:txBody>
      </p:sp>
      <p:sp>
        <p:nvSpPr>
          <p:cNvPr id="9" name="Text 6"/>
          <p:cNvSpPr/>
          <p:nvPr/>
        </p:nvSpPr>
        <p:spPr>
          <a:xfrm>
            <a:off x="6379469" y="4339134"/>
            <a:ext cx="496202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lvl="1">
              <a:lnSpc>
                <a:spcPts val="2375"/>
              </a:lnSpc>
            </a:pPr>
            <a:r>
              <a:rPr lang="en-US" dirty="0">
                <a:solidFill>
                  <a:schemeClr val="bg1"/>
                </a:solidFill>
              </a:rPr>
              <a:t>AI Developers, Frontend/Backend Developers, </a:t>
            </a:r>
            <a:endParaRPr lang="en-US" dirty="0" smtClean="0">
              <a:solidFill>
                <a:schemeClr val="bg1"/>
              </a:solidFill>
            </a:endParaRPr>
          </a:p>
          <a:p>
            <a:pPr marL="0" lvl="1">
              <a:lnSpc>
                <a:spcPts val="2375"/>
              </a:lnSpc>
            </a:pPr>
            <a:r>
              <a:rPr lang="en-US" dirty="0" smtClean="0">
                <a:solidFill>
                  <a:schemeClr val="bg1"/>
                </a:solidFill>
              </a:rPr>
              <a:t>UX/UI </a:t>
            </a:r>
            <a:r>
              <a:rPr lang="en-US" dirty="0">
                <a:solidFill>
                  <a:schemeClr val="bg1"/>
                </a:solidFill>
              </a:rPr>
              <a:t>Designers.</a:t>
            </a:r>
          </a:p>
          <a:p>
            <a:pPr>
              <a:lnSpc>
                <a:spcPts val="2375"/>
              </a:lnSpc>
            </a:pPr>
            <a:r>
              <a:rPr lang="en-US" sz="1458" dirty="0" smtClean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458" dirty="0">
              <a:solidFill>
                <a:schemeClr val="bg1"/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661492" y="5141913"/>
            <a:ext cx="5339953" cy="1089124"/>
          </a:xfrm>
          <a:prstGeom prst="roundRect">
            <a:avLst>
              <a:gd name="adj" fmla="val 7289"/>
            </a:avLst>
          </a:prstGeom>
          <a:solidFill>
            <a:srgbClr val="282D5E"/>
          </a:solidFill>
          <a:ln/>
        </p:spPr>
      </p:sp>
      <p:sp>
        <p:nvSpPr>
          <p:cNvPr id="11" name="Text 8"/>
          <p:cNvSpPr/>
          <p:nvPr/>
        </p:nvSpPr>
        <p:spPr>
          <a:xfrm>
            <a:off x="850504" y="5330924"/>
            <a:ext cx="257353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Performance Reviews</a:t>
            </a:r>
            <a:endParaRPr lang="en-US" sz="1833" dirty="0"/>
          </a:p>
        </p:txBody>
      </p:sp>
      <p:sp>
        <p:nvSpPr>
          <p:cNvPr id="12" name="Text 9"/>
          <p:cNvSpPr/>
          <p:nvPr/>
        </p:nvSpPr>
        <p:spPr>
          <a:xfrm>
            <a:off x="850503" y="5739607"/>
            <a:ext cx="496193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Bonuses for exceptional performance.</a:t>
            </a:r>
            <a:endParaRPr lang="en-US" sz="1458" dirty="0"/>
          </a:p>
        </p:txBody>
      </p:sp>
      <p:sp>
        <p:nvSpPr>
          <p:cNvPr id="13" name="Shape 10"/>
          <p:cNvSpPr/>
          <p:nvPr/>
        </p:nvSpPr>
        <p:spPr>
          <a:xfrm>
            <a:off x="6190457" y="5141913"/>
            <a:ext cx="5340053" cy="1089124"/>
          </a:xfrm>
          <a:prstGeom prst="roundRect">
            <a:avLst>
              <a:gd name="adj" fmla="val 7289"/>
            </a:avLst>
          </a:prstGeom>
          <a:solidFill>
            <a:srgbClr val="282D5E"/>
          </a:solidFill>
          <a:ln/>
        </p:spPr>
      </p:sp>
      <p:sp>
        <p:nvSpPr>
          <p:cNvPr id="14" name="Text 11"/>
          <p:cNvSpPr/>
          <p:nvPr/>
        </p:nvSpPr>
        <p:spPr>
          <a:xfrm>
            <a:off x="6379468" y="5330924"/>
            <a:ext cx="237400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 smtClean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</a:rPr>
              <a:t>Marketing and Sales</a:t>
            </a:r>
            <a:endParaRPr lang="en-US" sz="1833" dirty="0"/>
          </a:p>
        </p:txBody>
      </p:sp>
      <p:sp>
        <p:nvSpPr>
          <p:cNvPr id="15" name="Text 12"/>
          <p:cNvSpPr/>
          <p:nvPr/>
        </p:nvSpPr>
        <p:spPr>
          <a:xfrm>
            <a:off x="6379469" y="5739607"/>
            <a:ext cx="496202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chemeClr val="bg1"/>
                </a:solidFill>
              </a:rPr>
              <a:t>Digital Marketing Specialists, Sales Representatives</a:t>
            </a:r>
            <a:endParaRPr lang="en-US" sz="1458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228" y="6432561"/>
            <a:ext cx="1565771" cy="33644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0"/>
            <a:ext cx="12605830" cy="7005620"/>
            <a:chOff x="0" y="0"/>
            <a:chExt cx="12605830" cy="7005620"/>
          </a:xfrm>
        </p:grpSpPr>
        <p:sp>
          <p:nvSpPr>
            <p:cNvPr id="18" name="Flowchart: Process 17"/>
            <p:cNvSpPr/>
            <p:nvPr/>
          </p:nvSpPr>
          <p:spPr>
            <a:xfrm>
              <a:off x="0" y="6667995"/>
              <a:ext cx="12192000" cy="337625"/>
            </a:xfrm>
            <a:prstGeom prst="flowChartProcess">
              <a:avLst/>
            </a:prstGeom>
            <a:solidFill>
              <a:srgbClr val="B85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lowchart: Process 18"/>
            <p:cNvSpPr/>
            <p:nvPr/>
          </p:nvSpPr>
          <p:spPr>
            <a:xfrm rot="16200000">
              <a:off x="8788472" y="3188261"/>
              <a:ext cx="7005620" cy="629097"/>
            </a:xfrm>
            <a:prstGeom prst="flowChartProcess">
              <a:avLst/>
            </a:prstGeom>
            <a:solidFill>
              <a:srgbClr val="B85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951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947" y="464344"/>
            <a:ext cx="4221361" cy="52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Team Structure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7" y="1329631"/>
            <a:ext cx="844253" cy="10131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03970" y="1498402"/>
            <a:ext cx="2874566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AI &amp; Software Development</a:t>
            </a:r>
            <a:endParaRPr lang="en-US" sz="1625" dirty="0"/>
          </a:p>
        </p:txBody>
      </p:sp>
      <p:sp>
        <p:nvSpPr>
          <p:cNvPr id="5" name="Text 2"/>
          <p:cNvSpPr/>
          <p:nvPr/>
        </p:nvSpPr>
        <p:spPr>
          <a:xfrm>
            <a:off x="1603970" y="1863428"/>
            <a:ext cx="999708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292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AI, Frontend/Backend, UX/UI.</a:t>
            </a:r>
            <a:endParaRPr lang="en-US" sz="1292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47" y="2342754"/>
            <a:ext cx="844253" cy="10131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03970" y="2511524"/>
            <a:ext cx="2410718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Interior Design Experts</a:t>
            </a:r>
            <a:endParaRPr lang="en-US" sz="1625" dirty="0"/>
          </a:p>
        </p:txBody>
      </p:sp>
      <p:sp>
        <p:nvSpPr>
          <p:cNvPr id="8" name="Text 4"/>
          <p:cNvSpPr/>
          <p:nvPr/>
        </p:nvSpPr>
        <p:spPr>
          <a:xfrm>
            <a:off x="1603970" y="2876550"/>
            <a:ext cx="999708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292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 recommendations, catalog curation.</a:t>
            </a:r>
            <a:endParaRPr lang="en-US" sz="1292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47" y="3355876"/>
            <a:ext cx="844253" cy="101312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03970" y="3524647"/>
            <a:ext cx="2110681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Marketing &amp; Sales</a:t>
            </a:r>
            <a:endParaRPr lang="en-US" sz="1625" dirty="0"/>
          </a:p>
        </p:txBody>
      </p:sp>
      <p:sp>
        <p:nvSpPr>
          <p:cNvPr id="11" name="Text 6"/>
          <p:cNvSpPr/>
          <p:nvPr/>
        </p:nvSpPr>
        <p:spPr>
          <a:xfrm>
            <a:off x="1603970" y="3889673"/>
            <a:ext cx="999708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292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marketing, sales representatives.</a:t>
            </a:r>
            <a:endParaRPr lang="en-US" sz="1292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947" y="4368999"/>
            <a:ext cx="844253" cy="101312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03970" y="4537769"/>
            <a:ext cx="2110681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Customer Support</a:t>
            </a:r>
            <a:endParaRPr lang="en-US" sz="1625" dirty="0"/>
          </a:p>
        </p:txBody>
      </p:sp>
      <p:sp>
        <p:nvSpPr>
          <p:cNvPr id="14" name="Text 8"/>
          <p:cNvSpPr/>
          <p:nvPr/>
        </p:nvSpPr>
        <p:spPr>
          <a:xfrm>
            <a:off x="1603970" y="4902795"/>
            <a:ext cx="999708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292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Handle user queries.</a:t>
            </a:r>
            <a:endParaRPr lang="en-US" sz="1292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947" y="5382121"/>
            <a:ext cx="844253" cy="101312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03970" y="5550893"/>
            <a:ext cx="2126158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HR &amp; Administration</a:t>
            </a:r>
            <a:endParaRPr lang="en-US" sz="1625" dirty="0"/>
          </a:p>
        </p:txBody>
      </p:sp>
      <p:sp>
        <p:nvSpPr>
          <p:cNvPr id="17" name="Text 10"/>
          <p:cNvSpPr/>
          <p:nvPr/>
        </p:nvSpPr>
        <p:spPr>
          <a:xfrm>
            <a:off x="1603970" y="5915919"/>
            <a:ext cx="9997083" cy="27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292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Recruiters, trainers, office managers.</a:t>
            </a:r>
            <a:endParaRPr lang="en-US" sz="1292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6228" y="6432561"/>
            <a:ext cx="1565771" cy="336447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0" y="0"/>
            <a:ext cx="12605830" cy="7005620"/>
            <a:chOff x="0" y="0"/>
            <a:chExt cx="12605830" cy="7005620"/>
          </a:xfrm>
        </p:grpSpPr>
        <p:sp>
          <p:nvSpPr>
            <p:cNvPr id="20" name="Flowchart: Process 19"/>
            <p:cNvSpPr/>
            <p:nvPr/>
          </p:nvSpPr>
          <p:spPr>
            <a:xfrm>
              <a:off x="0" y="6667995"/>
              <a:ext cx="12192000" cy="337625"/>
            </a:xfrm>
            <a:prstGeom prst="flowChartProcess">
              <a:avLst/>
            </a:prstGeom>
            <a:solidFill>
              <a:srgbClr val="B85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Process 20"/>
            <p:cNvSpPr/>
            <p:nvPr/>
          </p:nvSpPr>
          <p:spPr>
            <a:xfrm rot="16200000">
              <a:off x="8788472" y="3188261"/>
              <a:ext cx="7005620" cy="629097"/>
            </a:xfrm>
            <a:prstGeom prst="flowChartProcess">
              <a:avLst/>
            </a:prstGeom>
            <a:solidFill>
              <a:srgbClr val="B85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8189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2553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365" y="2621856"/>
            <a:ext cx="5349677" cy="536972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Post-Incorporation Steps</a:t>
            </a:r>
          </a:p>
        </p:txBody>
      </p:sp>
      <p:sp>
        <p:nvSpPr>
          <p:cNvPr id="4" name="Shape 1"/>
          <p:cNvSpPr/>
          <p:nvPr/>
        </p:nvSpPr>
        <p:spPr>
          <a:xfrm>
            <a:off x="601365" y="3674169"/>
            <a:ext cx="5430243" cy="171748"/>
          </a:xfrm>
          <a:prstGeom prst="roundRect">
            <a:avLst>
              <a:gd name="adj" fmla="val 42022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773113" y="4017665"/>
            <a:ext cx="2912368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Certificate of Incorporation</a:t>
            </a:r>
            <a:endParaRPr lang="en-US" sz="1667" dirty="0"/>
          </a:p>
        </p:txBody>
      </p:sp>
      <p:sp>
        <p:nvSpPr>
          <p:cNvPr id="6" name="Text 3"/>
          <p:cNvSpPr/>
          <p:nvPr/>
        </p:nvSpPr>
        <p:spPr>
          <a:xfrm>
            <a:off x="773112" y="4389239"/>
            <a:ext cx="5086747" cy="27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Issued by SECP upon approval.</a:t>
            </a:r>
            <a:endParaRPr lang="en-US" sz="1333" dirty="0"/>
          </a:p>
        </p:txBody>
      </p:sp>
      <p:sp>
        <p:nvSpPr>
          <p:cNvPr id="7" name="Shape 4"/>
          <p:cNvSpPr/>
          <p:nvPr/>
        </p:nvSpPr>
        <p:spPr>
          <a:xfrm>
            <a:off x="6160394" y="3416499"/>
            <a:ext cx="5430243" cy="171748"/>
          </a:xfrm>
          <a:prstGeom prst="roundRect">
            <a:avLst>
              <a:gd name="adj" fmla="val 42022"/>
            </a:avLst>
          </a:prstGeom>
          <a:solidFill>
            <a:srgbClr val="282D5E"/>
          </a:solidFill>
          <a:ln/>
        </p:spPr>
      </p:sp>
      <p:sp>
        <p:nvSpPr>
          <p:cNvPr id="8" name="Text 5"/>
          <p:cNvSpPr/>
          <p:nvPr/>
        </p:nvSpPr>
        <p:spPr>
          <a:xfrm>
            <a:off x="6332141" y="3759995"/>
            <a:ext cx="241657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Bank Account Opening</a:t>
            </a:r>
            <a:endParaRPr lang="en-US" sz="1667" dirty="0"/>
          </a:p>
        </p:txBody>
      </p:sp>
      <p:sp>
        <p:nvSpPr>
          <p:cNvPr id="9" name="Text 6"/>
          <p:cNvSpPr/>
          <p:nvPr/>
        </p:nvSpPr>
        <p:spPr>
          <a:xfrm>
            <a:off x="6332141" y="4131568"/>
            <a:ext cx="5086747" cy="27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Corporate account in company's name.</a:t>
            </a:r>
            <a:endParaRPr lang="en-US" sz="1333" dirty="0"/>
          </a:p>
        </p:txBody>
      </p:sp>
      <p:sp>
        <p:nvSpPr>
          <p:cNvPr id="10" name="Shape 7"/>
          <p:cNvSpPr/>
          <p:nvPr/>
        </p:nvSpPr>
        <p:spPr>
          <a:xfrm>
            <a:off x="601365" y="5222379"/>
            <a:ext cx="5430243" cy="171748"/>
          </a:xfrm>
          <a:prstGeom prst="roundRect">
            <a:avLst>
              <a:gd name="adj" fmla="val 42022"/>
            </a:avLst>
          </a:prstGeom>
          <a:solidFill>
            <a:srgbClr val="282D5E"/>
          </a:solidFill>
          <a:ln/>
        </p:spPr>
      </p:sp>
      <p:sp>
        <p:nvSpPr>
          <p:cNvPr id="11" name="Text 8"/>
          <p:cNvSpPr/>
          <p:nvPr/>
        </p:nvSpPr>
        <p:spPr>
          <a:xfrm>
            <a:off x="773112" y="5565875"/>
            <a:ext cx="2147987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NTN Registration</a:t>
            </a:r>
            <a:endParaRPr lang="en-US" sz="1667" dirty="0"/>
          </a:p>
        </p:txBody>
      </p:sp>
      <p:sp>
        <p:nvSpPr>
          <p:cNvPr id="12" name="Text 9"/>
          <p:cNvSpPr/>
          <p:nvPr/>
        </p:nvSpPr>
        <p:spPr>
          <a:xfrm>
            <a:off x="773112" y="5937448"/>
            <a:ext cx="5086747" cy="27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Register with FBR for tax purposes.</a:t>
            </a:r>
            <a:endParaRPr lang="en-US" sz="1333" dirty="0"/>
          </a:p>
        </p:txBody>
      </p:sp>
      <p:sp>
        <p:nvSpPr>
          <p:cNvPr id="13" name="Shape 10"/>
          <p:cNvSpPr/>
          <p:nvPr/>
        </p:nvSpPr>
        <p:spPr>
          <a:xfrm>
            <a:off x="6160394" y="4964708"/>
            <a:ext cx="5430243" cy="171748"/>
          </a:xfrm>
          <a:prstGeom prst="roundRect">
            <a:avLst>
              <a:gd name="adj" fmla="val 42022"/>
            </a:avLst>
          </a:prstGeom>
          <a:solidFill>
            <a:srgbClr val="282D5E"/>
          </a:solidFill>
          <a:ln/>
        </p:spPr>
      </p:sp>
      <p:sp>
        <p:nvSpPr>
          <p:cNvPr id="14" name="Text 11"/>
          <p:cNvSpPr/>
          <p:nvPr/>
        </p:nvSpPr>
        <p:spPr>
          <a:xfrm>
            <a:off x="6332141" y="5308204"/>
            <a:ext cx="2345134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Sales Tax Registration</a:t>
            </a:r>
            <a:endParaRPr lang="en-US" sz="1667" dirty="0"/>
          </a:p>
        </p:txBody>
      </p:sp>
      <p:sp>
        <p:nvSpPr>
          <p:cNvPr id="15" name="Text 12"/>
          <p:cNvSpPr/>
          <p:nvPr/>
        </p:nvSpPr>
        <p:spPr>
          <a:xfrm>
            <a:off x="6332141" y="5679778"/>
            <a:ext cx="5086747" cy="27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If applicable, register for sales tax.</a:t>
            </a:r>
            <a:endParaRPr lang="en-US" sz="1333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228" y="6432561"/>
            <a:ext cx="1565771" cy="33644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0"/>
            <a:ext cx="12605830" cy="7005620"/>
            <a:chOff x="0" y="0"/>
            <a:chExt cx="12605830" cy="7005620"/>
          </a:xfrm>
        </p:grpSpPr>
        <p:sp>
          <p:nvSpPr>
            <p:cNvPr id="18" name="Flowchart: Process 17"/>
            <p:cNvSpPr/>
            <p:nvPr/>
          </p:nvSpPr>
          <p:spPr>
            <a:xfrm>
              <a:off x="0" y="6667995"/>
              <a:ext cx="12192000" cy="337625"/>
            </a:xfrm>
            <a:prstGeom prst="flowChartProcess">
              <a:avLst/>
            </a:prstGeom>
            <a:solidFill>
              <a:srgbClr val="B85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lowchart: Process 18"/>
            <p:cNvSpPr/>
            <p:nvPr/>
          </p:nvSpPr>
          <p:spPr>
            <a:xfrm rot="16200000">
              <a:off x="8788472" y="3188261"/>
              <a:ext cx="7005620" cy="629097"/>
            </a:xfrm>
            <a:prstGeom prst="flowChartProcess">
              <a:avLst/>
            </a:prstGeom>
            <a:solidFill>
              <a:srgbClr val="B85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80374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</TotalTime>
  <Words>369</Words>
  <Application>Microsoft Office PowerPoint</Application>
  <PresentationFormat>Widescreen</PresentationFormat>
  <Paragraphs>76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Bricolage Grotesque Extra Bold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Rehman</dc:creator>
  <cp:lastModifiedBy>Abdul Rehman</cp:lastModifiedBy>
  <cp:revision>14</cp:revision>
  <dcterms:created xsi:type="dcterms:W3CDTF">2025-06-15T13:06:07Z</dcterms:created>
  <dcterms:modified xsi:type="dcterms:W3CDTF">2025-06-20T17:42:39Z</dcterms:modified>
</cp:coreProperties>
</file>